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308" r:id="rId4"/>
    <p:sldId id="261" r:id="rId5"/>
    <p:sldId id="307" r:id="rId6"/>
    <p:sldId id="320" r:id="rId7"/>
    <p:sldId id="321" r:id="rId8"/>
    <p:sldId id="309" r:id="rId9"/>
    <p:sldId id="319" r:id="rId10"/>
    <p:sldId id="315" r:id="rId11"/>
    <p:sldId id="316" r:id="rId12"/>
    <p:sldId id="317" r:id="rId13"/>
    <p:sldId id="310" r:id="rId14"/>
    <p:sldId id="311" r:id="rId15"/>
    <p:sldId id="312" r:id="rId16"/>
    <p:sldId id="318" r:id="rId17"/>
  </p:sldIdLst>
  <p:sldSz cx="9144000" cy="6858000" type="screen4x3"/>
  <p:notesSz cx="6794500" cy="9931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2DF"/>
    <a:srgbClr val="93C2E5"/>
    <a:srgbClr val="0057A5"/>
    <a:srgbClr val="FFB9DC"/>
    <a:srgbClr val="FF99CC"/>
    <a:srgbClr val="F3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1" autoAdjust="0"/>
    <p:restoredTop sz="94565" autoAdjust="0"/>
  </p:normalViewPr>
  <p:slideViewPr>
    <p:cSldViewPr snapToObjects="1">
      <p:cViewPr varScale="1">
        <p:scale>
          <a:sx n="87" d="100"/>
          <a:sy n="87" d="100"/>
        </p:scale>
        <p:origin x="-9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E62FA-629A-4B76-8760-2B7A48BDEAB9}" type="datetimeFigureOut">
              <a:rPr lang="es-ES" smtClean="0"/>
              <a:pPr/>
              <a:t>10/03/2015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62008-420B-4D07-8D6A-8E0B4B5ED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185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B6A6E-E981-4A57-A267-C9C25185B6F5}" type="datetimeFigureOut">
              <a:rPr lang="es-ES" smtClean="0"/>
              <a:pPr/>
              <a:t>10/03/2015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DA093-374E-408D-BBAA-2C5A25A0610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7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A093-374E-408D-BBAA-2C5A25A06107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57C-1355-4316-B7D2-D288BB2FCA28}" type="datetimeFigureOut">
              <a:rPr lang="es-ES" smtClean="0"/>
              <a:pPr/>
              <a:t>10/03/2015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A6CC-CCA5-4B78-B029-9E5CF85390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57C-1355-4316-B7D2-D288BB2FCA28}" type="datetimeFigureOut">
              <a:rPr lang="es-ES" smtClean="0"/>
              <a:pPr/>
              <a:t>10/03/2015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A6CC-CCA5-4B78-B029-9E5CF85390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57C-1355-4316-B7D2-D288BB2FCA28}" type="datetimeFigureOut">
              <a:rPr lang="es-ES" smtClean="0"/>
              <a:pPr/>
              <a:t>10/03/2015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A6CC-CCA5-4B78-B029-9E5CF85390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57C-1355-4316-B7D2-D288BB2FCA28}" type="datetimeFigureOut">
              <a:rPr lang="es-ES" smtClean="0"/>
              <a:pPr/>
              <a:t>10/03/2015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A6CC-CCA5-4B78-B029-9E5CF85390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57C-1355-4316-B7D2-D288BB2FCA28}" type="datetimeFigureOut">
              <a:rPr lang="es-ES" smtClean="0"/>
              <a:pPr/>
              <a:t>10/03/2015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A6CC-CCA5-4B78-B029-9E5CF85390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57C-1355-4316-B7D2-D288BB2FCA28}" type="datetimeFigureOut">
              <a:rPr lang="es-ES" smtClean="0"/>
              <a:pPr/>
              <a:t>10/03/2015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A6CC-CCA5-4B78-B029-9E5CF85390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57C-1355-4316-B7D2-D288BB2FCA28}" type="datetimeFigureOut">
              <a:rPr lang="es-ES" smtClean="0"/>
              <a:pPr/>
              <a:t>10/03/2015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A6CC-CCA5-4B78-B029-9E5CF85390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57C-1355-4316-B7D2-D288BB2FCA28}" type="datetimeFigureOut">
              <a:rPr lang="es-ES" smtClean="0"/>
              <a:pPr/>
              <a:t>10/03/2015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A6CC-CCA5-4B78-B029-9E5CF85390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57C-1355-4316-B7D2-D288BB2FCA28}" type="datetimeFigureOut">
              <a:rPr lang="es-ES" smtClean="0"/>
              <a:pPr/>
              <a:t>10/03/2015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A6CC-CCA5-4B78-B029-9E5CF85390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57C-1355-4316-B7D2-D288BB2FCA28}" type="datetimeFigureOut">
              <a:rPr lang="es-ES" smtClean="0"/>
              <a:pPr/>
              <a:t>10/03/2015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A6CC-CCA5-4B78-B029-9E5CF85390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57C-1355-4316-B7D2-D288BB2FCA28}" type="datetimeFigureOut">
              <a:rPr lang="es-ES" smtClean="0"/>
              <a:pPr/>
              <a:t>10/03/2015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A6CC-CCA5-4B78-B029-9E5CF85390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5557C-1355-4316-B7D2-D288BB2FCA28}" type="datetimeFigureOut">
              <a:rPr lang="es-ES" smtClean="0"/>
              <a:pPr/>
              <a:t>10/03/2015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8A6CC-CCA5-4B78-B029-9E5CF85390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OTO1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491" y="548680"/>
            <a:ext cx="8480329" cy="566640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pic>
        <p:nvPicPr>
          <p:cNvPr id="29" name="28 Imagen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301208"/>
            <a:ext cx="3816424" cy="128771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laboratorios e investigación (2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8182" y="1697828"/>
            <a:ext cx="3375817" cy="5063726"/>
          </a:xfrm>
          <a:prstGeom prst="rect">
            <a:avLst/>
          </a:prstGeom>
        </p:spPr>
      </p:pic>
      <p:pic>
        <p:nvPicPr>
          <p:cNvPr id="33" name="32 Imagen" descr="FOT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82" y="0"/>
            <a:ext cx="5914970" cy="394331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5" name="34 Imagen" descr="lo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1561" y="6215082"/>
            <a:ext cx="1619595" cy="546472"/>
          </a:xfrm>
          <a:prstGeom prst="rect">
            <a:avLst/>
          </a:prstGeom>
        </p:spPr>
      </p:pic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323528" y="4509120"/>
            <a:ext cx="518457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/>
            <a:r>
              <a:rPr lang="es-ES" sz="2000" dirty="0" smtClean="0">
                <a:solidFill>
                  <a:schemeClr val="bg1"/>
                </a:solidFill>
              </a:rPr>
              <a:t>Ayuda en la </a:t>
            </a:r>
            <a:r>
              <a:rPr lang="es-ES" sz="2000" dirty="0" smtClean="0">
                <a:solidFill>
                  <a:srgbClr val="78B2DF"/>
                </a:solidFill>
              </a:rPr>
              <a:t>preparación</a:t>
            </a:r>
            <a:r>
              <a:rPr lang="es-ES" sz="2000" dirty="0" smtClean="0">
                <a:solidFill>
                  <a:schemeClr val="bg1"/>
                </a:solidFill>
              </a:rPr>
              <a:t>, gestión y seguimiento de proyectos de I+D+I </a:t>
            </a:r>
          </a:p>
          <a:p>
            <a:pPr lvl="0"/>
            <a:endParaRPr lang="es-ES" sz="2000" dirty="0" smtClean="0">
              <a:solidFill>
                <a:schemeClr val="bg1"/>
              </a:solidFill>
            </a:endParaRPr>
          </a:p>
          <a:p>
            <a:pPr lvl="0"/>
            <a:r>
              <a:rPr lang="es-ES" sz="2000" dirty="0" smtClean="0">
                <a:solidFill>
                  <a:srgbClr val="78B2DF"/>
                </a:solidFill>
              </a:rPr>
              <a:t>Asesoramiento</a:t>
            </a:r>
            <a:r>
              <a:rPr lang="es-ES" sz="2000" dirty="0" smtClean="0">
                <a:solidFill>
                  <a:schemeClr val="bg1"/>
                </a:solidFill>
              </a:rPr>
              <a:t> y acompañamiento en la búsqueda de financiación para proyectos de I+D+I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4286248" y="0"/>
            <a:ext cx="4857752" cy="2060848"/>
          </a:xfrm>
          <a:prstGeom prst="roundRect">
            <a:avLst>
              <a:gd name="adj" fmla="val 0"/>
            </a:avLst>
          </a:prstGeom>
          <a:solidFill>
            <a:srgbClr val="78B2D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250660" y="466722"/>
            <a:ext cx="364181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_tradnl" sz="4000" dirty="0" smtClean="0">
                <a:solidFill>
                  <a:schemeClr val="bg1"/>
                </a:solidFill>
                <a:latin typeface="Century Gothic" pitchFamily="34" charset="0"/>
              </a:rPr>
              <a:t>Investigación</a:t>
            </a:r>
            <a:r>
              <a:rPr lang="es-ES_tradnl" sz="4000" b="1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s-ES_tradnl" sz="4000" dirty="0" smtClean="0">
                <a:solidFill>
                  <a:schemeClr val="bg1"/>
                </a:solidFill>
                <a:latin typeface="Century Gothic" pitchFamily="34" charset="0"/>
              </a:rPr>
              <a:t>innovación</a:t>
            </a:r>
            <a:endParaRPr lang="es-ES_tradnl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-1" y="0"/>
            <a:ext cx="9144000" cy="6858000"/>
            <a:chOff x="-1" y="0"/>
            <a:chExt cx="9144000" cy="6858000"/>
          </a:xfrm>
        </p:grpSpPr>
        <p:pic>
          <p:nvPicPr>
            <p:cNvPr id="8" name="7 Imagen" descr="laboratorios e investigación (26).JPG"/>
            <p:cNvPicPr preferRelativeResize="0"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4008" y="1248945"/>
              <a:ext cx="4499991" cy="56090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" name="32 Imagen" descr="FOTO1.jpg"/>
            <p:cNvPicPr preferRelativeResize="0"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" y="0"/>
              <a:ext cx="5045121" cy="35010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5" name="34 Imagen" descr="lo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1561" y="6215082"/>
            <a:ext cx="1619595" cy="546472"/>
          </a:xfrm>
          <a:prstGeom prst="rect">
            <a:avLst/>
          </a:prstGeom>
        </p:spPr>
      </p:pic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467545" y="3811011"/>
            <a:ext cx="446449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/>
            <a:endParaRPr lang="es-ES" sz="3600" dirty="0" smtClean="0">
              <a:solidFill>
                <a:schemeClr val="bg1"/>
              </a:solidFill>
            </a:endParaRPr>
          </a:p>
          <a:p>
            <a:pPr lvl="0"/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Búsqueda de </a:t>
            </a:r>
            <a:r>
              <a:rPr lang="es-ES" sz="2400" dirty="0" smtClean="0">
                <a:solidFill>
                  <a:srgbClr val="93C2E5"/>
                </a:solidFill>
                <a:latin typeface="Arial" pitchFamily="34" charset="0"/>
                <a:cs typeface="Arial" pitchFamily="34" charset="0"/>
              </a:rPr>
              <a:t>soluciones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tecnológicas </a:t>
            </a:r>
            <a:r>
              <a:rPr lang="es-ES" sz="2400" dirty="0" smtClean="0">
                <a:solidFill>
                  <a:srgbClr val="93C2E5"/>
                </a:solidFill>
                <a:latin typeface="Arial" pitchFamily="34" charset="0"/>
                <a:cs typeface="Arial" pitchFamily="34" charset="0"/>
              </a:rPr>
              <a:t>adaptadas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la demanda de la empresa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139952" y="18864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algn="ctr"/>
            <a:r>
              <a:rPr lang="es-ES_tradnl" sz="3400" dirty="0" smtClean="0">
                <a:solidFill>
                  <a:srgbClr val="78B2DF"/>
                </a:solidFill>
                <a:latin typeface="Century Gothic" pitchFamily="34" charset="0"/>
              </a:rPr>
              <a:t>Transferencia de tecnología</a:t>
            </a:r>
            <a:endParaRPr lang="es-ES_tradnl" sz="3400" dirty="0">
              <a:solidFill>
                <a:srgbClr val="78B2D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laboratorios e investigación (2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5195" y="1700808"/>
            <a:ext cx="3842306" cy="256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laboratorios e investigación (2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5195" y="4098370"/>
            <a:ext cx="3858805" cy="2759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32 Imagen" descr="FOT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82" y="-1"/>
            <a:ext cx="4834850" cy="3223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34 Imagen" descr="logo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1561" y="6215082"/>
            <a:ext cx="1619595" cy="546472"/>
          </a:xfrm>
          <a:prstGeom prst="rect">
            <a:avLst/>
          </a:prstGeom>
        </p:spPr>
      </p:pic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611561" y="3581400"/>
            <a:ext cx="518457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/>
            <a:r>
              <a:rPr lang="es-ES" sz="2800" dirty="0" smtClean="0">
                <a:solidFill>
                  <a:schemeClr val="bg1"/>
                </a:solidFill>
              </a:rPr>
              <a:t>Incorporación en empresas</a:t>
            </a:r>
          </a:p>
          <a:p>
            <a:pPr lvl="0"/>
            <a:r>
              <a:rPr lang="es-ES" sz="2800" dirty="0" smtClean="0">
                <a:solidFill>
                  <a:schemeClr val="bg1"/>
                </a:solidFill>
              </a:rPr>
              <a:t>de </a:t>
            </a:r>
            <a:r>
              <a:rPr lang="es-ES" sz="2800" b="1" dirty="0" smtClean="0">
                <a:solidFill>
                  <a:srgbClr val="93C2E5"/>
                </a:solidFill>
              </a:rPr>
              <a:t>técnicos/doctores</a:t>
            </a:r>
            <a:endParaRPr lang="es-ES" sz="2800" dirty="0" smtClean="0">
              <a:solidFill>
                <a:schemeClr val="bg1"/>
              </a:solidFill>
            </a:endParaRPr>
          </a:p>
          <a:p>
            <a:pPr lvl="0"/>
            <a:endParaRPr lang="es-ES" sz="2800" dirty="0" smtClean="0">
              <a:solidFill>
                <a:schemeClr val="bg1"/>
              </a:solidFill>
            </a:endParaRPr>
          </a:p>
          <a:p>
            <a:pPr lvl="0"/>
            <a:r>
              <a:rPr lang="es-ES" sz="2800" dirty="0" smtClean="0">
                <a:solidFill>
                  <a:schemeClr val="bg1"/>
                </a:solidFill>
              </a:rPr>
              <a:t>+ 600 </a:t>
            </a:r>
            <a:r>
              <a:rPr lang="es-ES" sz="2800" b="1" dirty="0" smtClean="0">
                <a:solidFill>
                  <a:srgbClr val="78B2DF"/>
                </a:solidFill>
              </a:rPr>
              <a:t>titulados</a:t>
            </a:r>
            <a:r>
              <a:rPr lang="es-E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bg1"/>
                </a:solidFill>
              </a:rPr>
              <a:t>al año</a:t>
            </a:r>
            <a:endParaRPr lang="es-ES" sz="2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/>
            <a:endParaRPr lang="es-ES" sz="2800" dirty="0" smtClean="0">
              <a:solidFill>
                <a:schemeClr val="bg1"/>
              </a:solidFill>
            </a:endParaRPr>
          </a:p>
          <a:p>
            <a:pPr lvl="0"/>
            <a:r>
              <a:rPr lang="es-ES" sz="2800" b="1" dirty="0" smtClean="0">
                <a:solidFill>
                  <a:srgbClr val="78B2DF"/>
                </a:solidFill>
              </a:rPr>
              <a:t>Prácticas en empresa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4860032" y="0"/>
            <a:ext cx="4283968" cy="1934426"/>
          </a:xfrm>
          <a:prstGeom prst="roundRect">
            <a:avLst>
              <a:gd name="adj" fmla="val 0"/>
            </a:avLst>
          </a:prstGeom>
          <a:ln/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s-ES_tradnl" sz="4800" dirty="0" smtClean="0">
                <a:solidFill>
                  <a:schemeClr val="bg1"/>
                </a:solidFill>
                <a:latin typeface="Century Gothic" pitchFamily="34" charset="0"/>
              </a:rPr>
              <a:t>Profesionales</a:t>
            </a:r>
          </a:p>
          <a:p>
            <a:pPr algn="ctr"/>
            <a:endParaRPr lang="es-ES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 descr="DSC_0720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46" y="3798982"/>
            <a:ext cx="4211960" cy="268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23 Imagen" descr="mosotstudent2012-2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322327"/>
            <a:ext cx="3690994" cy="2402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18 Imagen" descr="upct-solaror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628" y="1428736"/>
            <a:ext cx="4229662" cy="237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17 Imagen" descr="laboratorios e investigación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78695" y="4725144"/>
            <a:ext cx="1460181" cy="1489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34 Imagen" descr="logo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78695" y="6215082"/>
            <a:ext cx="1619595" cy="546472"/>
          </a:xfrm>
          <a:prstGeom prst="rect">
            <a:avLst/>
          </a:prstGeom>
        </p:spPr>
      </p:pic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1493011" y="3493750"/>
            <a:ext cx="315099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  <a:latin typeface="Century Gothic" pitchFamily="34" charset="0"/>
              </a:rPr>
              <a:t>Proyectos</a:t>
            </a:r>
            <a:r>
              <a:rPr lang="es-ES_tradnl" sz="3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es-ES_tradnl" sz="3000" b="1" dirty="0">
              <a:solidFill>
                <a:srgbClr val="0057A5"/>
              </a:solidFill>
              <a:latin typeface="Century Gothic" pitchFamily="34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2934626" y="659295"/>
            <a:ext cx="47149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_tradnl" sz="5000" b="1" dirty="0" smtClean="0">
                <a:solidFill>
                  <a:schemeClr val="bg1"/>
                </a:solidFill>
                <a:latin typeface="Century Gothic" pitchFamily="34" charset="0"/>
              </a:rPr>
              <a:t>A LA PRÁCTICA</a:t>
            </a: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179512" y="357166"/>
            <a:ext cx="3000396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_tradnl" sz="3500" b="1" dirty="0" smtClean="0">
                <a:solidFill>
                  <a:srgbClr val="78B2DF"/>
                </a:solidFill>
                <a:latin typeface="Century Gothic" pitchFamily="34" charset="0"/>
              </a:rPr>
              <a:t>DE LA TEORÍA</a:t>
            </a:r>
          </a:p>
        </p:txBody>
      </p:sp>
      <p:pic>
        <p:nvPicPr>
          <p:cNvPr id="17" name="16 Imagen" descr="aele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9236" y="1268760"/>
            <a:ext cx="3851920" cy="151557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2" name="21 Imagen" descr="estación experimental tomás ferro 1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24288" y="4543920"/>
            <a:ext cx="1854407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15 CuadroTexto"/>
          <p:cNvSpPr txBox="1"/>
          <p:nvPr/>
        </p:nvSpPr>
        <p:spPr>
          <a:xfrm>
            <a:off x="2369010" y="244731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Solar </a:t>
            </a:r>
            <a:r>
              <a:rPr lang="es-ES" sz="2800" dirty="0" err="1" smtClean="0">
                <a:solidFill>
                  <a:schemeClr val="bg1"/>
                </a:solidFill>
              </a:rPr>
              <a:t>Race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318596" y="297053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chemeClr val="bg1"/>
                </a:solidFill>
              </a:rPr>
              <a:t>MotoStudent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59628" y="59726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chemeClr val="bg1"/>
                </a:solidFill>
              </a:rPr>
              <a:t>FormulaStudent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34 Imagen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5540" y="6215082"/>
            <a:ext cx="1619595" cy="546472"/>
          </a:xfrm>
          <a:prstGeom prst="rect">
            <a:avLst/>
          </a:prstGeom>
        </p:spPr>
      </p:pic>
      <p:sp>
        <p:nvSpPr>
          <p:cNvPr id="29" name="28 Rectángulo redondeado"/>
          <p:cNvSpPr/>
          <p:nvPr/>
        </p:nvSpPr>
        <p:spPr>
          <a:xfrm>
            <a:off x="0" y="152404"/>
            <a:ext cx="4641002" cy="1428760"/>
          </a:xfrm>
          <a:prstGeom prst="roundRect">
            <a:avLst>
              <a:gd name="adj" fmla="val 0"/>
            </a:avLst>
          </a:prstGeom>
          <a:solidFill>
            <a:srgbClr val="78B2D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849531" y="315666"/>
            <a:ext cx="315099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 lIns="0" tIns="0" rIns="0" bIns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latin typeface="Century Gothic" pitchFamily="34" charset="0"/>
              </a:rPr>
              <a:t>CAMPUS</a:t>
            </a:r>
          </a:p>
          <a:p>
            <a:r>
              <a:rPr lang="es-ES_tradnl" sz="2400" b="1" dirty="0" smtClean="0">
                <a:solidFill>
                  <a:schemeClr val="bg1"/>
                </a:solidFill>
                <a:latin typeface="Century Gothic" pitchFamily="34" charset="0"/>
              </a:rPr>
              <a:t>DE EXCELENCIA INTERNACIONAL</a:t>
            </a:r>
            <a:endParaRPr lang="es-ES_tradnl" sz="2400" b="1" dirty="0">
              <a:solidFill>
                <a:srgbClr val="0057A5"/>
              </a:solidFill>
              <a:latin typeface="Century Gothic" pitchFamily="34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24759" y="1772816"/>
            <a:ext cx="421655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4000" dirty="0" smtClean="0">
                <a:solidFill>
                  <a:schemeClr val="bg1"/>
                </a:solidFill>
                <a:latin typeface="Century Gothic" pitchFamily="34" charset="0"/>
              </a:rPr>
              <a:t>CAMPUS</a:t>
            </a:r>
          </a:p>
          <a:p>
            <a:pPr algn="ctr"/>
            <a:r>
              <a:rPr lang="es-ES_tradnl" sz="4000" b="1" dirty="0" smtClean="0">
                <a:solidFill>
                  <a:schemeClr val="bg1"/>
                </a:solidFill>
                <a:latin typeface="Century Gothic" pitchFamily="34" charset="0"/>
              </a:rPr>
              <a:t>MARE </a:t>
            </a:r>
            <a:r>
              <a:rPr lang="es-ES_tradnl" sz="4000" dirty="0" smtClean="0">
                <a:solidFill>
                  <a:schemeClr val="bg1"/>
                </a:solidFill>
                <a:latin typeface="Century Gothic" pitchFamily="34" charset="0"/>
              </a:rPr>
              <a:t>NOSTRUM</a:t>
            </a:r>
            <a:endParaRPr lang="es-ES_tradnl" sz="4000" dirty="0">
              <a:solidFill>
                <a:srgbClr val="0057A5"/>
              </a:solidFill>
              <a:latin typeface="Century Gothic" pitchFamily="34" charset="0"/>
            </a:endParaRPr>
          </a:p>
        </p:txBody>
      </p:sp>
      <p:pic>
        <p:nvPicPr>
          <p:cNvPr id="36" name="35 Imagen" descr="logo-cm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4063" y="372342"/>
            <a:ext cx="2581275" cy="838200"/>
          </a:xfrm>
          <a:prstGeom prst="rect">
            <a:avLst/>
          </a:prstGeom>
        </p:spPr>
      </p:pic>
      <p:pic>
        <p:nvPicPr>
          <p:cNvPr id="13" name="12 Imagen" descr="m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1002" y="1428760"/>
            <a:ext cx="4444860" cy="2963240"/>
          </a:xfrm>
          <a:prstGeom prst="roundRect">
            <a:avLst>
              <a:gd name="adj" fmla="val 349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11 CuadroTexto"/>
          <p:cNvSpPr txBox="1"/>
          <p:nvPr/>
        </p:nvSpPr>
        <p:spPr>
          <a:xfrm>
            <a:off x="320196" y="3501008"/>
            <a:ext cx="47558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          Agroalimentación</a:t>
            </a:r>
          </a:p>
          <a:p>
            <a:pPr marL="533400" indent="-533400">
              <a:lnSpc>
                <a:spcPct val="20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          Mar Mediterráneo y  Tecnologías         Navales y del Mar</a:t>
            </a:r>
          </a:p>
          <a:p>
            <a:pPr marL="87313" indent="-87313">
              <a:lnSpc>
                <a:spcPct val="20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         Calidad de vida y Tecnología Sanitaria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500034" y="3780000"/>
            <a:ext cx="328022" cy="28803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>
            <a:off x="500034" y="4392000"/>
            <a:ext cx="324218" cy="28803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derecha"/>
          <p:cNvSpPr/>
          <p:nvPr/>
        </p:nvSpPr>
        <p:spPr>
          <a:xfrm>
            <a:off x="500034" y="5589240"/>
            <a:ext cx="324218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34 Imagen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1790" y="6215082"/>
            <a:ext cx="1619595" cy="546472"/>
          </a:xfrm>
          <a:prstGeom prst="rect">
            <a:avLst/>
          </a:prstGeom>
        </p:spPr>
      </p:pic>
      <p:sp>
        <p:nvSpPr>
          <p:cNvPr id="29" name="28 Rectángulo redondeado"/>
          <p:cNvSpPr/>
          <p:nvPr/>
        </p:nvSpPr>
        <p:spPr>
          <a:xfrm>
            <a:off x="4659282" y="1"/>
            <a:ext cx="4484718" cy="1428760"/>
          </a:xfrm>
          <a:prstGeom prst="roundRect">
            <a:avLst>
              <a:gd name="adj" fmla="val 0"/>
            </a:avLst>
          </a:prstGeom>
          <a:solidFill>
            <a:srgbClr val="78B2D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5364088" y="143097"/>
            <a:ext cx="315099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latin typeface="Century Gothic" pitchFamily="34" charset="0"/>
              </a:rPr>
              <a:t>CAMPUS</a:t>
            </a:r>
          </a:p>
          <a:p>
            <a:r>
              <a:rPr lang="es-ES_tradnl" sz="2400" b="1" dirty="0" smtClean="0">
                <a:solidFill>
                  <a:schemeClr val="bg1"/>
                </a:solidFill>
                <a:latin typeface="Century Gothic" pitchFamily="34" charset="0"/>
              </a:rPr>
              <a:t>DE EXCELENCIA INTERNACIONAL</a:t>
            </a:r>
            <a:endParaRPr lang="es-ES_tradnl" sz="2400" b="1" dirty="0">
              <a:solidFill>
                <a:srgbClr val="0057A5"/>
              </a:solidFill>
              <a:latin typeface="Century Gothic" pitchFamily="34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24759" y="1772816"/>
            <a:ext cx="421655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3600" b="1" dirty="0" smtClean="0">
                <a:solidFill>
                  <a:schemeClr val="bg1"/>
                </a:solidFill>
                <a:latin typeface="Century Gothic" pitchFamily="34" charset="0"/>
              </a:rPr>
              <a:t>CAMPUS</a:t>
            </a:r>
          </a:p>
          <a:p>
            <a:pPr algn="ctr"/>
            <a:r>
              <a:rPr lang="es-ES_tradnl" sz="3600" b="1" dirty="0" smtClean="0">
                <a:solidFill>
                  <a:schemeClr val="bg1"/>
                </a:solidFill>
                <a:latin typeface="Century Gothic" pitchFamily="34" charset="0"/>
              </a:rPr>
              <a:t>ENERGÍA INTELIGENTE</a:t>
            </a:r>
            <a:endParaRPr lang="es-ES_tradnl" sz="3600" b="1" dirty="0">
              <a:solidFill>
                <a:srgbClr val="0057A5"/>
              </a:solidFill>
              <a:latin typeface="Century Gothic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0196" y="4005064"/>
            <a:ext cx="4755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400" dirty="0" smtClean="0">
                <a:solidFill>
                  <a:schemeClr val="bg1"/>
                </a:solidFill>
              </a:rPr>
              <a:t>       Bioenergética</a:t>
            </a:r>
          </a:p>
          <a:p>
            <a:pPr marL="87313" indent="-87313">
              <a:lnSpc>
                <a:spcPct val="200000"/>
              </a:lnSpc>
            </a:pPr>
            <a:r>
              <a:rPr lang="es-ES" sz="2400" dirty="0" smtClean="0">
                <a:solidFill>
                  <a:schemeClr val="bg1"/>
                </a:solidFill>
              </a:rPr>
              <a:t>       Infraestructuras Inteligentes</a:t>
            </a:r>
          </a:p>
        </p:txBody>
      </p:sp>
      <p:pic>
        <p:nvPicPr>
          <p:cNvPr id="15" name="14 Imagen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86641"/>
            <a:ext cx="2857500" cy="1095375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1026" name="Picture 2" descr="C:\Documents and Settings\Usuario\Escritorio\Fotos y videos\Actividades\Laboratorios\P1000871.JPG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9282" y="1683642"/>
            <a:ext cx="4484717" cy="3891082"/>
          </a:xfrm>
          <a:prstGeom prst="roundRect">
            <a:avLst>
              <a:gd name="adj" fmla="val 773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sp>
        <p:nvSpPr>
          <p:cNvPr id="13" name="12 Flecha derecha"/>
          <p:cNvSpPr/>
          <p:nvPr/>
        </p:nvSpPr>
        <p:spPr>
          <a:xfrm>
            <a:off x="428596" y="4365104"/>
            <a:ext cx="327460" cy="28803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>
            <a:off x="428596" y="5112000"/>
            <a:ext cx="327460" cy="28803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428596" y="3395658"/>
            <a:ext cx="4733920" cy="752476"/>
          </a:xfrm>
          <a:prstGeom prst="roundRect">
            <a:avLst>
              <a:gd name="adj" fmla="val 4924"/>
            </a:avLst>
          </a:prstGeom>
          <a:solidFill>
            <a:srgbClr val="78B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-cm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373" y="5857179"/>
            <a:ext cx="1839148" cy="597214"/>
          </a:xfrm>
          <a:prstGeom prst="rect">
            <a:avLst/>
          </a:prstGeom>
        </p:spPr>
      </p:pic>
      <p:pic>
        <p:nvPicPr>
          <p:cNvPr id="29" name="28 Imagen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594" y="542624"/>
            <a:ext cx="3733806" cy="1259834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7584" y="3581400"/>
            <a:ext cx="389681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bg1"/>
                </a:solidFill>
                <a:latin typeface="Century Gothic" pitchFamily="34" charset="0"/>
              </a:rPr>
              <a:t>+info: </a:t>
            </a:r>
            <a:r>
              <a:rPr lang="es-ES_tradnl" sz="2800" b="1" dirty="0" smtClean="0">
                <a:solidFill>
                  <a:srgbClr val="0057A5"/>
                </a:solidFill>
                <a:latin typeface="Century Gothic" pitchFamily="34" charset="0"/>
              </a:rPr>
              <a:t>www.upct.info</a:t>
            </a:r>
            <a:endParaRPr lang="es-ES_tradnl" sz="2800" b="1" dirty="0">
              <a:solidFill>
                <a:srgbClr val="0057A5"/>
              </a:solidFill>
              <a:latin typeface="Century Gothic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38102" y="4572008"/>
            <a:ext cx="4733920" cy="945224"/>
          </a:xfrm>
          <a:prstGeom prst="roundRect">
            <a:avLst>
              <a:gd name="adj" fmla="val 4924"/>
            </a:avLst>
          </a:prstGeom>
          <a:solidFill>
            <a:srgbClr val="78B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881734" y="4757663"/>
            <a:ext cx="394144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bg1"/>
                </a:solidFill>
                <a:latin typeface="Century Gothic" pitchFamily="34" charset="0"/>
              </a:rPr>
              <a:t>oficinaempresa@upct.es</a:t>
            </a:r>
          </a:p>
          <a:p>
            <a:pPr algn="ctr"/>
            <a:r>
              <a:rPr lang="es-ES_tradnl" sz="2000" b="1" dirty="0" smtClean="0">
                <a:solidFill>
                  <a:schemeClr val="bg1"/>
                </a:solidFill>
                <a:latin typeface="Century Gothic" pitchFamily="34" charset="0"/>
              </a:rPr>
              <a:t>+34 868 07 1000</a:t>
            </a:r>
          </a:p>
        </p:txBody>
      </p:sp>
      <p:pic>
        <p:nvPicPr>
          <p:cNvPr id="16" name="15 Imagen" descr="falt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8043" y="0"/>
            <a:ext cx="3575957" cy="6858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1" name="20 Imagen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6552" y="5736904"/>
            <a:ext cx="2185470" cy="837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16 CuadroTexto"/>
          <p:cNvSpPr txBox="1"/>
          <p:nvPr/>
        </p:nvSpPr>
        <p:spPr>
          <a:xfrm>
            <a:off x="2986552" y="2143116"/>
            <a:ext cx="122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0" y="0"/>
            <a:ext cx="9612560" cy="6858000"/>
            <a:chOff x="0" y="0"/>
            <a:chExt cx="9612560" cy="6858000"/>
          </a:xfrm>
        </p:grpSpPr>
        <p:pic>
          <p:nvPicPr>
            <p:cNvPr id="13" name="12 Imagen" descr="Plano carretera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612560" cy="6858000"/>
            </a:xfrm>
            <a:prstGeom prst="rect">
              <a:avLst/>
            </a:prstGeom>
          </p:spPr>
        </p:pic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5510926" y="3299500"/>
              <a:ext cx="3490230" cy="173664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s-ES_tradnl" sz="2800" dirty="0" smtClean="0">
                  <a:solidFill>
                    <a:schemeClr val="bg1"/>
                  </a:solidFill>
                  <a:latin typeface="Century Gothic" pitchFamily="34" charset="0"/>
                </a:rPr>
                <a:t>TRES Campus Universitarios Urbanos</a:t>
              </a:r>
            </a:p>
            <a:p>
              <a:pPr algn="ctr"/>
              <a:r>
                <a:rPr lang="es-ES_tradnl" dirty="0" smtClean="0">
                  <a:solidFill>
                    <a:schemeClr val="bg1"/>
                  </a:solidFill>
                  <a:latin typeface="Century Gothic" pitchFamily="34" charset="0"/>
                </a:rPr>
                <a:t>150.000 m</a:t>
              </a:r>
              <a:r>
                <a:rPr lang="es-ES_tradnl" baseline="30000" dirty="0" smtClean="0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  <a:r>
                <a:rPr lang="es-ES_tradnl" dirty="0" smtClean="0">
                  <a:solidFill>
                    <a:schemeClr val="bg1"/>
                  </a:solidFill>
                  <a:latin typeface="Century Gothic" pitchFamily="34" charset="0"/>
                </a:rPr>
                <a:t> de edificios</a:t>
              </a:r>
              <a:endParaRPr lang="es-ES_tradnl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5588454" y="5555937"/>
              <a:ext cx="3490230" cy="125991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es-ES_tradnl" sz="280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algn="ctr"/>
              <a:r>
                <a:rPr lang="es-ES_tradnl" sz="2800" smtClean="0">
                  <a:solidFill>
                    <a:schemeClr val="bg1"/>
                  </a:solidFill>
                  <a:latin typeface="Century Gothic" pitchFamily="34" charset="0"/>
                </a:rPr>
                <a:t>+7.000 </a:t>
              </a:r>
              <a:r>
                <a:rPr lang="es-ES_tradnl" sz="2800" dirty="0" smtClean="0">
                  <a:solidFill>
                    <a:schemeClr val="bg1"/>
                  </a:solidFill>
                  <a:latin typeface="Century Gothic" pitchFamily="34" charset="0"/>
                </a:rPr>
                <a:t>alumnos</a:t>
              </a:r>
            </a:p>
            <a:p>
              <a:pPr algn="ctr"/>
              <a:endParaRPr lang="es-ES_tradnl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2483768" y="1275437"/>
              <a:ext cx="4230894" cy="125991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es-ES_tradnl" sz="280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algn="ctr"/>
              <a:r>
                <a:rPr lang="es-ES_tradnl" sz="2800" smtClean="0">
                  <a:solidFill>
                    <a:schemeClr val="bg1"/>
                  </a:solidFill>
                  <a:latin typeface="Century Gothic" pitchFamily="34" charset="0"/>
                </a:rPr>
                <a:t>+1.000 </a:t>
              </a:r>
              <a:r>
                <a:rPr lang="es-ES_tradnl" sz="2800" dirty="0" smtClean="0">
                  <a:solidFill>
                    <a:schemeClr val="bg1"/>
                  </a:solidFill>
                  <a:latin typeface="Century Gothic" pitchFamily="34" charset="0"/>
                </a:rPr>
                <a:t>empleados</a:t>
              </a:r>
            </a:p>
            <a:p>
              <a:pPr algn="ctr"/>
              <a:endParaRPr lang="es-ES_tradnl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7" name="16 Elipse"/>
            <p:cNvSpPr/>
            <p:nvPr/>
          </p:nvSpPr>
          <p:spPr>
            <a:xfrm>
              <a:off x="2771800" y="2636912"/>
              <a:ext cx="1728192" cy="172819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Elipse"/>
            <p:cNvSpPr/>
            <p:nvPr/>
          </p:nvSpPr>
          <p:spPr>
            <a:xfrm>
              <a:off x="2979440" y="4517504"/>
              <a:ext cx="1520552" cy="1503784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Elipse"/>
            <p:cNvSpPr/>
            <p:nvPr/>
          </p:nvSpPr>
          <p:spPr>
            <a:xfrm>
              <a:off x="1187624" y="5653911"/>
              <a:ext cx="944488" cy="935057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051720" y="2708920"/>
              <a:ext cx="1003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>
                  <a:solidFill>
                    <a:srgbClr val="FFFF00"/>
                  </a:solidFill>
                </a:rPr>
                <a:t>Alfonso XIII</a:t>
              </a:r>
              <a:endParaRPr lang="es-ES" sz="1400">
                <a:solidFill>
                  <a:srgbClr val="FFFF00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2339752" y="4633972"/>
              <a:ext cx="7537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>
                  <a:solidFill>
                    <a:srgbClr val="FFFF00"/>
                  </a:solidFill>
                </a:rPr>
                <a:t>Muralla</a:t>
              </a:r>
            </a:p>
            <a:p>
              <a:r>
                <a:rPr lang="es-ES" sz="1400" smtClean="0">
                  <a:solidFill>
                    <a:srgbClr val="FFFF00"/>
                  </a:solidFill>
                </a:rPr>
                <a:t>del Mar</a:t>
              </a:r>
              <a:endParaRPr lang="es-ES" sz="1400">
                <a:solidFill>
                  <a:srgbClr val="FFFF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200713" y="5425479"/>
              <a:ext cx="479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smtClean="0">
                  <a:solidFill>
                    <a:srgbClr val="FFFF00"/>
                  </a:solidFill>
                </a:rPr>
                <a:t>CIM</a:t>
              </a:r>
              <a:endParaRPr lang="es-ES" sz="140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FOTO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58748" cy="288485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2" name="21 Imagen" descr="FOTO10.jpg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8749" y="0"/>
            <a:ext cx="3485252" cy="2326223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317500"/>
          </a:effectLst>
        </p:spPr>
      </p:pic>
      <p:pic>
        <p:nvPicPr>
          <p:cNvPr id="10" name="9 Imagen" descr="campus alfonso XIII (6).JPG"/>
          <p:cNvPicPr preferRelativeResize="0"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47" y="3766728"/>
            <a:ext cx="2227176" cy="14847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1" name="10 Imagen" descr="campus alfonso XIII (12).JPG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363385"/>
            <a:ext cx="2241923" cy="149461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35" name="34 Imagen" descr="logo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1561" y="6215082"/>
            <a:ext cx="1619595" cy="546472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699792" y="3861048"/>
            <a:ext cx="63013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Escuela de </a:t>
            </a: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Arquitectura</a:t>
            </a: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 Ingeniería de </a:t>
            </a: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Edificación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 titulaciones de Grado/ 1 de Máster/ 1 Doctorado</a:t>
            </a:r>
            <a:endParaRPr lang="es-ES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Escuela Técnica Superior de Ingeniería </a:t>
            </a: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Agronómica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 titulaciones de Grado / 1 de Máster/ 1 Doctorado</a:t>
            </a:r>
            <a:endParaRPr lang="es-ES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Escuela Técnica Superior de Ingeniería </a:t>
            </a: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Naval</a:t>
            </a: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 Oceánica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1 titulación de Grado</a:t>
            </a:r>
            <a:endParaRPr lang="es-ES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Escuela de Ingeniería de </a:t>
            </a: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Caminos, Canales y Puertos</a:t>
            </a: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 de Ingeniería de </a:t>
            </a: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Minas</a:t>
            </a: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s-ES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 titulaciones de Grado / 2 de Máster / </a:t>
            </a:r>
          </a:p>
          <a:p>
            <a:r>
              <a:rPr lang="es-ES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			2 Doctorado</a:t>
            </a:r>
            <a:endParaRPr lang="es-ES" sz="1400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1619672" y="3040310"/>
            <a:ext cx="7056784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s-ES_tradnl" sz="4000" dirty="0" smtClean="0">
                <a:solidFill>
                  <a:schemeClr val="bg1"/>
                </a:solidFill>
                <a:latin typeface="Century Gothic" pitchFamily="34" charset="0"/>
              </a:rPr>
              <a:t>Campus </a:t>
            </a:r>
            <a:r>
              <a:rPr lang="es-ES_tradnl" sz="4000" dirty="0" smtClean="0">
                <a:solidFill>
                  <a:srgbClr val="78B2DF"/>
                </a:solidFill>
                <a:latin typeface="Century Gothic" pitchFamily="34" charset="0"/>
              </a:rPr>
              <a:t>Alfonso XIII</a:t>
            </a:r>
            <a:r>
              <a:rPr lang="es-ES_tradnl" sz="2800" dirty="0" smtClean="0">
                <a:solidFill>
                  <a:srgbClr val="78B2DF"/>
                </a:solidFill>
                <a:latin typeface="Century Gothic" pitchFamily="34" charset="0"/>
              </a:rPr>
              <a:t>      </a:t>
            </a:r>
            <a:r>
              <a:rPr lang="es-ES_tradnl" sz="2000" dirty="0" smtClean="0">
                <a:solidFill>
                  <a:schemeClr val="bg1"/>
                </a:solidFill>
                <a:latin typeface="Century Gothic" pitchFamily="34" charset="0"/>
              </a:rPr>
              <a:t>25.000 m</a:t>
            </a:r>
            <a:r>
              <a:rPr lang="es-ES_tradnl" sz="2000" baseline="30000" dirty="0" smtClean="0">
                <a:solidFill>
                  <a:schemeClr val="bg1"/>
                </a:solidFill>
                <a:latin typeface="Century Gothic" pitchFamily="34" charset="0"/>
              </a:rPr>
              <a:t>2 edificados</a:t>
            </a:r>
            <a:endParaRPr lang="es-ES_tradnl" sz="4000" baseline="30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antigones (13)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7874" y="221778"/>
            <a:ext cx="2794326" cy="1862884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4" name="13 Imagen" descr="hospital de marina (9).JPG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2608" y="3980626"/>
            <a:ext cx="4171392" cy="278092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5" name="34 Imagen" descr="lo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1561" y="6215082"/>
            <a:ext cx="1619595" cy="546472"/>
          </a:xfrm>
          <a:prstGeom prst="rect">
            <a:avLst/>
          </a:prstGeom>
        </p:spPr>
      </p:pic>
      <p:pic>
        <p:nvPicPr>
          <p:cNvPr id="17" name="16 Imagen" descr="foto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60648"/>
            <a:ext cx="3577874" cy="1824014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1" name="10 Imagen" descr="antigones (39).JPG"/>
          <p:cNvPicPr preferRelativeResize="0"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6513" y="221778"/>
            <a:ext cx="2794325" cy="1862884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2" name="11 Rectángulo"/>
          <p:cNvSpPr/>
          <p:nvPr/>
        </p:nvSpPr>
        <p:spPr>
          <a:xfrm>
            <a:off x="336889" y="3717032"/>
            <a:ext cx="648196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Escuela Técnica Superior de Ingeniería </a:t>
            </a: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Telecomunicación</a:t>
            </a:r>
          </a:p>
          <a:p>
            <a:r>
              <a:rPr lang="es-ES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 titulación de Grado / 1 de Máster / 1 Doctorado</a:t>
            </a:r>
            <a:endParaRPr lang="es-ES" sz="1400" baseline="300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s-ES" baseline="30000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Escuela Técnica Superior de Ingeniería </a:t>
            </a: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Industrial</a:t>
            </a:r>
          </a:p>
          <a:p>
            <a:r>
              <a:rPr lang="es-ES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5 titulación de Grado / 3 de Máster / 1 Doctorado</a:t>
            </a:r>
            <a:endParaRPr lang="es-E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683568" y="3101479"/>
            <a:ext cx="8136904" cy="143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s-ES_tradnl" sz="4000" dirty="0" smtClean="0">
                <a:solidFill>
                  <a:schemeClr val="bg1"/>
                </a:solidFill>
                <a:latin typeface="Century Gothic" pitchFamily="34" charset="0"/>
              </a:rPr>
              <a:t>Campus </a:t>
            </a:r>
            <a:r>
              <a:rPr lang="es-ES_tradnl" sz="4000" dirty="0" smtClean="0">
                <a:solidFill>
                  <a:srgbClr val="78B2DF"/>
                </a:solidFill>
                <a:latin typeface="Century Gothic" pitchFamily="34" charset="0"/>
              </a:rPr>
              <a:t>Muralla del Mar     </a:t>
            </a:r>
            <a:r>
              <a:rPr lang="es-ES_tradnl" sz="2000" dirty="0" smtClean="0">
                <a:solidFill>
                  <a:schemeClr val="bg1"/>
                </a:solidFill>
                <a:latin typeface="Century Gothic" pitchFamily="34" charset="0"/>
              </a:rPr>
              <a:t>70.000 m</a:t>
            </a:r>
            <a:r>
              <a:rPr lang="es-ES_tradnl" sz="2000" baseline="30000" dirty="0" smtClean="0">
                <a:solidFill>
                  <a:schemeClr val="bg1"/>
                </a:solidFill>
                <a:latin typeface="Century Gothic" pitchFamily="34" charset="0"/>
              </a:rPr>
              <a:t>2 edificados</a:t>
            </a:r>
            <a:endParaRPr lang="es-ES_tradnl" sz="6000" baseline="30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ES_tradnl" sz="4000" dirty="0">
              <a:solidFill>
                <a:srgbClr val="78B2D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FOT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5"/>
            <a:ext cx="5500694" cy="2840711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35" name="34 Imagen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1561" y="6215082"/>
            <a:ext cx="1619595" cy="546472"/>
          </a:xfrm>
          <a:prstGeom prst="rect">
            <a:avLst/>
          </a:prstGeom>
        </p:spPr>
      </p:pic>
      <p:pic>
        <p:nvPicPr>
          <p:cNvPr id="38" name="37 Imagen" descr="logo-bol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500174"/>
            <a:ext cx="1038220" cy="1038220"/>
          </a:xfrm>
          <a:prstGeom prst="rect">
            <a:avLst/>
          </a:prstGeom>
        </p:spPr>
      </p:pic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539552" y="4500569"/>
            <a:ext cx="4784916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s-ES_tradnl" sz="4000" dirty="0" smtClean="0">
                <a:solidFill>
                  <a:schemeClr val="bg1"/>
                </a:solidFill>
                <a:latin typeface="Century Gothic" pitchFamily="34" charset="0"/>
              </a:rPr>
              <a:t>Campus</a:t>
            </a:r>
            <a:r>
              <a:rPr lang="es-ES_tradnl" sz="4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s-ES_tradnl" sz="4000" b="1" dirty="0" smtClean="0">
                <a:solidFill>
                  <a:srgbClr val="78B2DF"/>
                </a:solidFill>
                <a:latin typeface="Century Gothic" pitchFamily="34" charset="0"/>
              </a:rPr>
              <a:t>CIM  </a:t>
            </a:r>
            <a:r>
              <a:rPr lang="es-ES_tradnl" dirty="0" smtClean="0">
                <a:solidFill>
                  <a:schemeClr val="bg1"/>
                </a:solidFill>
                <a:latin typeface="Century Gothic" pitchFamily="34" charset="0"/>
              </a:rPr>
              <a:t>20.000 m</a:t>
            </a:r>
            <a:r>
              <a:rPr lang="es-ES_tradnl" baseline="30000" dirty="0" smtClean="0">
                <a:solidFill>
                  <a:schemeClr val="bg1"/>
                </a:solidFill>
                <a:latin typeface="Century Gothic" pitchFamily="34" charset="0"/>
              </a:rPr>
              <a:t>2 edificados</a:t>
            </a:r>
            <a:endParaRPr lang="es-ES_tradnl" sz="6000" baseline="30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ES_tradnl" sz="4000" b="1" dirty="0">
              <a:solidFill>
                <a:srgbClr val="78B2DF"/>
              </a:solidFill>
              <a:latin typeface="Century Gothic" pitchFamily="34" charset="0"/>
            </a:endParaRPr>
          </a:p>
        </p:txBody>
      </p:sp>
      <p:pic>
        <p:nvPicPr>
          <p:cNvPr id="11" name="10 Imagen" descr="CIM (11).JPG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32655"/>
            <a:ext cx="3643306" cy="2428870"/>
          </a:xfrm>
          <a:prstGeom prst="rect">
            <a:avLst/>
          </a:prstGeom>
        </p:spPr>
      </p:pic>
      <p:pic>
        <p:nvPicPr>
          <p:cNvPr id="12" name="11 Imagen" descr="CIM (19).JPG"/>
          <p:cNvPicPr preferRelativeResize="0"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2761525"/>
            <a:ext cx="3643306" cy="242887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6" name="15 Rectángulo"/>
          <p:cNvSpPr/>
          <p:nvPr/>
        </p:nvSpPr>
        <p:spPr>
          <a:xfrm>
            <a:off x="899592" y="5264333"/>
            <a:ext cx="6481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Facultad de Ciencias de la </a:t>
            </a: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Empresa</a:t>
            </a:r>
          </a:p>
          <a:p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1 titulación de Grado / 8 de Máster / 1 Doctorado</a:t>
            </a:r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edificio I+D (5)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5" y="620688"/>
            <a:ext cx="4796055" cy="24482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12 Rectángulo"/>
          <p:cNvSpPr/>
          <p:nvPr/>
        </p:nvSpPr>
        <p:spPr>
          <a:xfrm>
            <a:off x="4644008" y="328300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3200" dirty="0" smtClean="0">
                <a:solidFill>
                  <a:prstClr val="white"/>
                </a:solidFill>
                <a:latin typeface="Century Gothic" pitchFamily="34" charset="0"/>
              </a:rPr>
              <a:t>Edificio I+D+I</a:t>
            </a:r>
          </a:p>
        </p:txBody>
      </p:sp>
      <p:pic>
        <p:nvPicPr>
          <p:cNvPr id="35" name="34 Imagen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1561" y="6215082"/>
            <a:ext cx="1619595" cy="54647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889672" y="4725144"/>
            <a:ext cx="385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14.000 m</a:t>
            </a:r>
            <a:r>
              <a:rPr lang="es-ES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laboratorios de</a:t>
            </a:r>
          </a:p>
          <a:p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docencia e investigación</a:t>
            </a:r>
            <a:r>
              <a:rPr lang="es-ES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es-ES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88024" y="1112550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4.000 m</a:t>
            </a:r>
            <a:r>
              <a:rPr lang="es-ES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donde se ubican el 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Instituto de Biotecnología Vegetal </a:t>
            </a:r>
          </a:p>
          <a:p>
            <a:endParaRPr lang="es-ES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 el 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Centro de Tecnologías y Sistemas de Información</a:t>
            </a:r>
            <a:endParaRPr lang="es-ES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 descr="eldi.jpg"/>
          <p:cNvPicPr preferRelativeResize="0"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45024"/>
            <a:ext cx="4788024" cy="319201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3779912" y="3501008"/>
            <a:ext cx="522124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1" algn="ctr"/>
            <a:r>
              <a:rPr lang="es-ES_tradnl" sz="3200" dirty="0" smtClean="0">
                <a:solidFill>
                  <a:schemeClr val="bg1"/>
                </a:solidFill>
                <a:latin typeface="Century Gothic" pitchFamily="34" charset="0"/>
              </a:rPr>
              <a:t>Edificio de laboratorios de Investigación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estación experimental tomás ferro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350053"/>
            <a:ext cx="2304256" cy="1536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12 Imagen" descr="parque tecnologico 048.jpg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89920"/>
            <a:ext cx="9144000" cy="37680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5" name="34 Imagen" descr="lo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1561" y="6215082"/>
            <a:ext cx="1619595" cy="546472"/>
          </a:xfrm>
          <a:prstGeom prst="rect">
            <a:avLst/>
          </a:prstGeom>
        </p:spPr>
      </p:pic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395536" y="3605535"/>
            <a:ext cx="48245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_tradnl" sz="4000" dirty="0" smtClean="0">
                <a:solidFill>
                  <a:schemeClr val="bg1"/>
                </a:solidFill>
                <a:latin typeface="Century Gothic" pitchFamily="34" charset="0"/>
              </a:rPr>
              <a:t>CEDIT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3.000 m</a:t>
            </a:r>
            <a:r>
              <a:rPr lang="es-ES" sz="16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edificados</a:t>
            </a:r>
            <a:endParaRPr lang="es-ES" sz="1600" baseline="30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1" name="10 Imagen" descr="edificio I+D (5).JPG"/>
          <p:cNvPicPr preferRelativeResize="0"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9"/>
            <a:ext cx="6012160" cy="325619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9 Rectángulo"/>
          <p:cNvSpPr/>
          <p:nvPr/>
        </p:nvSpPr>
        <p:spPr>
          <a:xfrm>
            <a:off x="1475656" y="332656"/>
            <a:ext cx="51514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hectáreas </a:t>
            </a:r>
          </a:p>
          <a:p>
            <a:endParaRPr lang="es-ES" sz="3200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sz="3200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_tradnl" sz="2800" dirty="0" smtClean="0">
                <a:solidFill>
                  <a:prstClr val="white"/>
                </a:solidFill>
                <a:latin typeface="Century Gothic" pitchFamily="34" charset="0"/>
              </a:rPr>
              <a:t>Finca Experimental Agroalimentaria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012160" y="33265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rgbClr val="93C2E5"/>
                </a:solidFill>
                <a:latin typeface="Arial" pitchFamily="34" charset="0"/>
                <a:cs typeface="Arial" pitchFamily="34" charset="0"/>
              </a:rPr>
              <a:t>Invernaderos, planta piloto, instalaciones  </a:t>
            </a:r>
          </a:p>
          <a:p>
            <a:pPr algn="just"/>
            <a:r>
              <a:rPr lang="es-ES" dirty="0" smtClean="0">
                <a:solidFill>
                  <a:srgbClr val="93C2E5"/>
                </a:solidFill>
                <a:latin typeface="Arial" pitchFamily="34" charset="0"/>
                <a:cs typeface="Arial" pitchFamily="34" charset="0"/>
              </a:rPr>
              <a:t>y laboratorios</a:t>
            </a:r>
            <a:endParaRPr lang="es-ES" baseline="30000" dirty="0">
              <a:solidFill>
                <a:srgbClr val="93C2E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5536" y="514441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014934" y="3212989"/>
            <a:ext cx="280831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laboratorios pesados, </a:t>
            </a:r>
          </a:p>
          <a:p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laboratorios de </a:t>
            </a:r>
            <a:r>
              <a:rPr lang="es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I+D+i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131840" y="6392222"/>
            <a:ext cx="3960440" cy="369332"/>
          </a:xfrm>
          <a:prstGeom prst="rect">
            <a:avLst/>
          </a:prstGeom>
          <a:solidFill>
            <a:srgbClr val="78B2D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Parque Tecnológico de Fuente </a:t>
            </a:r>
            <a:r>
              <a:rPr lang="es-ES" dirty="0" err="1" smtClean="0">
                <a:solidFill>
                  <a:schemeClr val="bg1"/>
                </a:solidFill>
              </a:rPr>
              <a:t>Alamo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34 Imagen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1561" y="6215082"/>
            <a:ext cx="1619595" cy="546472"/>
          </a:xfrm>
          <a:prstGeom prst="rect">
            <a:avLst/>
          </a:prstGeom>
        </p:spPr>
      </p:pic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23528" y="332656"/>
            <a:ext cx="403244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_tradnl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Eficiencia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6394984" y="4101896"/>
            <a:ext cx="2147527" cy="92333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Arial" pitchFamily="34" charset="0"/>
              </a:rPr>
              <a:t>Docencia</a:t>
            </a:r>
          </a:p>
          <a:p>
            <a:pPr algn="ctr"/>
            <a:r>
              <a:rPr lang="es-ES" b="1" dirty="0" smtClean="0">
                <a:latin typeface="Arial" pitchFamily="34" charset="0"/>
              </a:rPr>
              <a:t>Constancia</a:t>
            </a:r>
          </a:p>
          <a:p>
            <a:pPr algn="ctr"/>
            <a:r>
              <a:rPr lang="es-ES" b="1" dirty="0" smtClean="0">
                <a:latin typeface="Arial" pitchFamily="34" charset="0"/>
              </a:rPr>
              <a:t>Responsabilidad</a:t>
            </a:r>
            <a:endParaRPr lang="en-US" sz="1050" b="1" dirty="0" smtClean="0">
              <a:latin typeface="Arial" pitchFamily="34" charset="0"/>
            </a:endParaRPr>
          </a:p>
        </p:txBody>
      </p:sp>
      <p:grpSp>
        <p:nvGrpSpPr>
          <p:cNvPr id="2" name="Group 3"/>
          <p:cNvGrpSpPr>
            <a:grpSpLocks noGrp="1"/>
          </p:cNvGrpSpPr>
          <p:nvPr/>
        </p:nvGrpSpPr>
        <p:grpSpPr bwMode="auto">
          <a:xfrm>
            <a:off x="975790" y="1377749"/>
            <a:ext cx="6294477" cy="3247038"/>
            <a:chOff x="365" y="532"/>
            <a:chExt cx="4621" cy="2297"/>
          </a:xfrm>
        </p:grpSpPr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365" y="2176"/>
              <a:ext cx="1623" cy="65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b="1" dirty="0" smtClean="0">
                  <a:latin typeface="Arial" pitchFamily="34" charset="0"/>
                </a:rPr>
                <a:t>Innovación</a:t>
              </a:r>
            </a:p>
            <a:p>
              <a:pPr algn="ctr"/>
              <a:r>
                <a:rPr lang="es-ES" b="1" dirty="0" smtClean="0">
                  <a:latin typeface="Arial" pitchFamily="34" charset="0"/>
                </a:rPr>
                <a:t>Especialización</a:t>
              </a:r>
            </a:p>
            <a:p>
              <a:pPr algn="ctr"/>
              <a:r>
                <a:rPr lang="es-ES" b="1" dirty="0" smtClean="0">
                  <a:latin typeface="Arial" pitchFamily="34" charset="0"/>
                </a:rPr>
                <a:t>Experiencia</a:t>
              </a:r>
              <a:endParaRPr lang="es-ES" b="1" dirty="0">
                <a:latin typeface="Arial" pitchFamily="34" charset="0"/>
              </a:endParaRPr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3166" y="532"/>
              <a:ext cx="1820" cy="65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b="1" dirty="0" smtClean="0">
                  <a:latin typeface="Arial" pitchFamily="34" charset="0"/>
                </a:rPr>
                <a:t>Investigación y transferencia de tecnología</a:t>
              </a:r>
              <a:endParaRPr lang="es-ES" b="1" dirty="0">
                <a:latin typeface="Arial" pitchFamily="34" charset="0"/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2073916" y="1961790"/>
            <a:ext cx="5522419" cy="4253288"/>
            <a:chOff x="2304850" y="1945680"/>
            <a:chExt cx="4462290" cy="3630016"/>
          </a:xfrm>
          <a:effectLst/>
        </p:grpSpPr>
        <p:pic>
          <p:nvPicPr>
            <p:cNvPr id="17" name="15 Marcador de contenido" descr="alumnos (48).JPG"/>
            <p:cNvPicPr preferRelativeResize="0"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04850" y="1945680"/>
              <a:ext cx="2195141" cy="1463427"/>
            </a:xfrm>
            <a:prstGeom prst="rect">
              <a:avLst/>
            </a:prstGeom>
            <a:effectLst>
              <a:innerShdw blurRad="63500" dist="50800" dir="2700000">
                <a:srgbClr val="93C2E5">
                  <a:alpha val="50000"/>
                </a:srgbClr>
              </a:innerShdw>
            </a:effectLst>
          </p:spPr>
        </p:pic>
        <p:pic>
          <p:nvPicPr>
            <p:cNvPr id="19" name="17 Marcador de contenido" descr="laboratorios e investigación (4).JPG"/>
            <p:cNvPicPr preferRelativeResize="0"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9991" y="2234886"/>
              <a:ext cx="2267149" cy="1511433"/>
            </a:xfrm>
            <a:prstGeom prst="rect">
              <a:avLst/>
            </a:prstGeom>
            <a:effectLst>
              <a:innerShdw blurRad="63500" dist="50800" dir="2700000">
                <a:srgbClr val="93C2E5">
                  <a:alpha val="50000"/>
                </a:srgbClr>
              </a:innerShdw>
            </a:effectLst>
          </p:spPr>
        </p:pic>
        <p:pic>
          <p:nvPicPr>
            <p:cNvPr id="22" name="20 Marcador de contenido" descr="prototipo solar race 05.JPG"/>
            <p:cNvPicPr preferRelativeResize="0"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3573" y="3409106"/>
              <a:ext cx="2592837" cy="2166590"/>
            </a:xfrm>
            <a:prstGeom prst="rect">
              <a:avLst/>
            </a:prstGeom>
            <a:effectLst>
              <a:innerShdw blurRad="63500" dist="50800" dir="2700000">
                <a:srgbClr val="93C2E5">
                  <a:alpha val="50000"/>
                </a:srgbClr>
              </a:innerShdw>
            </a:effec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645654" y="692696"/>
            <a:ext cx="3151029" cy="129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INVESTIGACIÓN</a:t>
            </a:r>
          </a:p>
          <a:p>
            <a:pPr algn="ctr">
              <a:lnSpc>
                <a:spcPct val="150000"/>
              </a:lnSpc>
            </a:pPr>
            <a:r>
              <a:rPr lang="es-ES_tradnl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PRODUCTIVA</a:t>
            </a:r>
            <a:endParaRPr lang="es-ES_tradnl" sz="3000" dirty="0">
              <a:solidFill>
                <a:srgbClr val="0057A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45654" y="3276600"/>
            <a:ext cx="3506509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_tradnl" sz="2500" dirty="0" smtClean="0">
                <a:solidFill>
                  <a:schemeClr val="bg1"/>
                </a:solidFill>
                <a:latin typeface="Century Gothic" pitchFamily="34" charset="0"/>
              </a:rPr>
              <a:t>La UPCT se sitúa entre los primeros puestos en los rankings</a:t>
            </a:r>
            <a:endParaRPr lang="es-ES_tradnl" sz="2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8" name="17 Imagen" descr="mare2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606" y="311603"/>
            <a:ext cx="5076302" cy="5903479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35" name="34 Imagen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6215082"/>
            <a:ext cx="1619595" cy="54647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3532</TotalTime>
  <Words>299</Words>
  <Application>Microsoft Office PowerPoint</Application>
  <PresentationFormat>Presentación en pantalla (4:3)</PresentationFormat>
  <Paragraphs>97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Imaengine</dc:creator>
  <cp:lastModifiedBy>34783268-t</cp:lastModifiedBy>
  <cp:revision>263</cp:revision>
  <dcterms:created xsi:type="dcterms:W3CDTF">2012-02-25T18:33:54Z</dcterms:created>
  <dcterms:modified xsi:type="dcterms:W3CDTF">2015-03-10T15:58:59Z</dcterms:modified>
</cp:coreProperties>
</file>